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859" r:id="rId2"/>
    <p:sldId id="1238" r:id="rId3"/>
    <p:sldId id="1244" r:id="rId4"/>
    <p:sldId id="1239" r:id="rId5"/>
    <p:sldId id="1242" r:id="rId6"/>
    <p:sldId id="1243" r:id="rId7"/>
    <p:sldId id="1247" r:id="rId8"/>
    <p:sldId id="1249" r:id="rId9"/>
    <p:sldId id="1252" r:id="rId10"/>
    <p:sldId id="1253" r:id="rId11"/>
    <p:sldId id="1254" r:id="rId12"/>
    <p:sldId id="1241" r:id="rId13"/>
    <p:sldId id="1261" r:id="rId14"/>
    <p:sldId id="1263" r:id="rId15"/>
    <p:sldId id="1260" r:id="rId16"/>
    <p:sldId id="1262" r:id="rId17"/>
    <p:sldId id="1264" r:id="rId18"/>
    <p:sldId id="1289" r:id="rId19"/>
    <p:sldId id="1290" r:id="rId20"/>
    <p:sldId id="1291" r:id="rId21"/>
    <p:sldId id="1292" r:id="rId22"/>
    <p:sldId id="1265" r:id="rId23"/>
    <p:sldId id="1270" r:id="rId24"/>
    <p:sldId id="1271" r:id="rId25"/>
    <p:sldId id="1269" r:id="rId26"/>
    <p:sldId id="1273" r:id="rId27"/>
    <p:sldId id="1275" r:id="rId28"/>
    <p:sldId id="1277" r:id="rId29"/>
    <p:sldId id="1278" r:id="rId30"/>
    <p:sldId id="1279" r:id="rId31"/>
    <p:sldId id="1281" r:id="rId32"/>
    <p:sldId id="1282" r:id="rId33"/>
    <p:sldId id="1283" r:id="rId34"/>
    <p:sldId id="1285" r:id="rId35"/>
    <p:sldId id="1286" r:id="rId36"/>
    <p:sldId id="1288" r:id="rId37"/>
    <p:sldId id="1297" r:id="rId38"/>
    <p:sldId id="1293" r:id="rId39"/>
    <p:sldId id="1295" r:id="rId40"/>
    <p:sldId id="1296" r:id="rId41"/>
    <p:sldId id="1294" r:id="rId42"/>
    <p:sldId id="1300" r:id="rId4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九年</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级上</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文明与家园</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）中华民族精神的重要作用（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伟大意义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中华民族精神是中华民族生生不息、发展壮大的强大精神支柱。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中华民族精神是维系我国各族人民世世代代团结奋斗的牢固精神纽带。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中华民族精神是激励中华儿女为实现中国梦而奋斗的不竭精神动力。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）如何传承和弘扬民族精神？（</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怎么办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表现在国家危难、民族危亡的紧要关头能够挺身而出、舍生忘死、前仆后继。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表现在他人生命、财产遇到危险的关键时刻能够见义勇为、扶危济困、无私奉献。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表现在日常学习工作中的勤勤恳恳、任劳任怨、敬业创优。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让我们从自己做起、从现在做起、从小事做起，自觉高扬民族精神，放飞梦想，创造精彩人生。</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30472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当</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代中国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爱国主义的本质就是坚持爱国和爱党、爱社会主义高度统一。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8.eps" descr="id:2147494127;FounderCES"/>
          <p:cNvPicPr/>
          <p:nvPr/>
        </p:nvPicPr>
        <p:blipFill>
          <a:blip r:embed="rId2"/>
          <a:stretch>
            <a:fillRect/>
          </a:stretch>
        </p:blipFill>
        <p:spPr>
          <a:xfrm>
            <a:off x="469956" y="920148"/>
            <a:ext cx="1292072" cy="332776"/>
          </a:xfrm>
          <a:prstGeom prst="rect">
            <a:avLst/>
          </a:prstGeom>
        </p:spPr>
      </p:pic>
      <p:sp>
        <p:nvSpPr>
          <p:cNvPr id="4" name="内容占位符 1"/>
          <p:cNvSpPr txBox="1">
            <a:spLocks/>
          </p:cNvSpPr>
          <p:nvPr/>
        </p:nvSpPr>
        <p:spPr bwMode="auto">
          <a:xfrm>
            <a:off x="360854" y="1323214"/>
            <a:ext cx="11485848" cy="5202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社会主义核心价值观</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国家层面：富强、民主、文明、和谐。</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社会层面：自由、平等、公正、法治。</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公民层面：爱国、敬业、诚信、友善。</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）社会主义核心价值观的重要性</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价值观是文化最深层的内核。</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社会主义核心价值观是当代中国人评判是非曲直的价值标准。</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社会主义核心价值观是实现中华民族伟大复兴的价值引领。</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社会主义核心价值观促进人的全面发展，引领社会全面进步。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ZK考点9.eps" descr="id:2147496919;FounderCES"/>
          <p:cNvPicPr/>
          <p:nvPr/>
        </p:nvPicPr>
        <p:blipFill>
          <a:blip r:embed="rId3"/>
          <a:stretch>
            <a:fillRect/>
          </a:stretch>
        </p:blipFill>
        <p:spPr>
          <a:xfrm>
            <a:off x="495116" y="1479973"/>
            <a:ext cx="1279610" cy="329623"/>
          </a:xfrm>
          <a:prstGeom prst="rect">
            <a:avLst/>
          </a:prstGeom>
        </p:spPr>
      </p:pic>
    </p:spTree>
    <p:extLst>
      <p:ext uri="{BB962C8B-B14F-4D97-AF65-F5344CB8AC3E}">
        <p14:creationId xmlns:p14="http://schemas.microsoft.com/office/powerpoint/2010/main" val="39399373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3346237"/>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）如何培育和践行社会主义核心价值观？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培育和践行社会主义核心价值观，要与日常生活紧密联系起来，做到落细、落小、落实。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培育和践行社会主义核心价值观，我们应自觉做到勤于学习、敏于思考，注重修养、勇于实践，明辨是非、善于选择，认真做事、踏实做人。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构筑中国价值，中国少年当争先。</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8871"/>
            <a:ext cx="11485848" cy="2238241"/>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国人口状况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）新的特点：少子化、老龄化、区域人口增减分化等。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）重要性：人口问题始终是我国面临的全局性、长期性、战略性问题。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）基本国策：坚持计划生育基本国策。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78582" y="2381412"/>
            <a:ext cx="1305939" cy="298501"/>
          </a:xfrm>
          <a:prstGeom prst="rect">
            <a:avLst/>
          </a:prstGeom>
        </p:spPr>
      </p:pic>
    </p:spTree>
    <p:extLst>
      <p:ext uri="{BB962C8B-B14F-4D97-AF65-F5344CB8AC3E}">
        <p14:creationId xmlns:p14="http://schemas.microsoft.com/office/powerpoint/2010/main" val="1670697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7031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国资源形势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我国自然资源丰富，总量大，种类多。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我国人均资源占有量少，开发难度大，总体上资源紧缺。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我国资源开发利用不尽合理、不够科学，造成的浪费、损失、污染和破坏都</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）基本国策：实行节约资源的基本国策。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1.eps" descr="id:2147494148;FounderCES"/>
          <p:cNvPicPr/>
          <p:nvPr/>
        </p:nvPicPr>
        <p:blipFill>
          <a:blip r:embed="rId2"/>
          <a:stretch>
            <a:fillRect/>
          </a:stretch>
        </p:blipFill>
        <p:spPr>
          <a:xfrm>
            <a:off x="478582" y="1442465"/>
            <a:ext cx="1293320" cy="320087"/>
          </a:xfrm>
          <a:prstGeom prst="rect">
            <a:avLst/>
          </a:prstGeom>
        </p:spPr>
      </p:pic>
    </p:spTree>
    <p:extLst>
      <p:ext uri="{BB962C8B-B14F-4D97-AF65-F5344CB8AC3E}">
        <p14:creationId xmlns:p14="http://schemas.microsoft.com/office/powerpoint/2010/main" val="24691651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国生态环境形势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）形势：总体有所改善，但仍不容乐观。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）保护环境的重要性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环境恶化加剧自然灾害的发生，严重破坏生态平衡，威胁着人民的生命安全和身体健康。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生态环境没有替代品，用之不觉，失之难存。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人类关爱和保护环境就是走向重生，漠视和破坏环境就是走向自我毁灭。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）基本国策：实行节约资源和保护环境的基本国策。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2.eps" descr="id:2147496940;FounderCES"/>
          <p:cNvPicPr/>
          <p:nvPr/>
        </p:nvPicPr>
        <p:blipFill>
          <a:blip r:embed="rId2"/>
          <a:stretch>
            <a:fillRect/>
          </a:stretch>
        </p:blipFill>
        <p:spPr>
          <a:xfrm>
            <a:off x="550590" y="1280355"/>
            <a:ext cx="1272886" cy="286327"/>
          </a:xfrm>
          <a:prstGeom prst="rect">
            <a:avLst/>
          </a:prstGeom>
        </p:spPr>
      </p:pic>
    </p:spTree>
    <p:extLst>
      <p:ext uri="{BB962C8B-B14F-4D97-AF65-F5344CB8AC3E}">
        <p14:creationId xmlns:p14="http://schemas.microsoft.com/office/powerpoint/2010/main" val="17137707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2807"/>
            <a:ext cx="11485848" cy="2238241"/>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面</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对人口、资源、环境问题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我们的必然选择是什么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我国的人口、资源、环境问题突出，经济社会发展中出现的问题，只有通过转变发展方式才能得到解决。 坚持绿色发展，走生产发展、生活富裕、生态良好的文明发展道路，是我们的必然选择。</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3.eps" descr="id:2147496947;FounderCES"/>
          <p:cNvPicPr/>
          <p:nvPr/>
        </p:nvPicPr>
        <p:blipFill>
          <a:blip r:embed="rId2"/>
          <a:stretch>
            <a:fillRect/>
          </a:stretch>
        </p:blipFill>
        <p:spPr>
          <a:xfrm>
            <a:off x="478582" y="1861624"/>
            <a:ext cx="1272624" cy="286537"/>
          </a:xfrm>
          <a:prstGeom prst="rect">
            <a:avLst/>
          </a:prstGeom>
        </p:spPr>
      </p:pic>
    </p:spTree>
    <p:extLst>
      <p:ext uri="{BB962C8B-B14F-4D97-AF65-F5344CB8AC3E}">
        <p14:creationId xmlns:p14="http://schemas.microsoft.com/office/powerpoint/2010/main" val="41021062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坚</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持人与自然和谐共生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追求人与自然和谐共生，是人类面对生态危机作出的智慧选择。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自然为人类的生存与发展提供滋养和必要条件。作为自然的一部分，人类也有责任避免自然受到不必要的伤害，同时要为开发和利用自然作出必要的补偿和修复。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生态兴则文明兴，生态衰则文明衰，人类开发和利用自然，必须遵循自然规律。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要以资源环境承载能力为基础，以自然规律为准则，以可持续发展、人与自然和谐共生为目标。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要坚持节约资源和保护环境的基本国策。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要贯彻创新、协调、绿色、开放、共享的新发展理念。</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4.eps" descr="id:2147496954;FounderCES"/>
          <p:cNvPicPr/>
          <p:nvPr/>
        </p:nvPicPr>
        <p:blipFill>
          <a:blip r:embed="rId2"/>
          <a:stretch>
            <a:fillRect/>
          </a:stretch>
        </p:blipFill>
        <p:spPr>
          <a:xfrm>
            <a:off x="475382" y="930630"/>
            <a:ext cx="1388604" cy="312252"/>
          </a:xfrm>
          <a:prstGeom prst="rect">
            <a:avLst/>
          </a:prstGeom>
        </p:spPr>
      </p:pic>
    </p:spTree>
    <p:extLst>
      <p:ext uri="{BB962C8B-B14F-4D97-AF65-F5344CB8AC3E}">
        <p14:creationId xmlns:p14="http://schemas.microsoft.com/office/powerpoint/2010/main" val="7215576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4949"/>
            <a:ext cx="11485848" cy="390023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怎</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样坚持走绿色发展道路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）坚持走绿色发展道路，要处理好经济发展与生态环境保护的关系。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）走绿色发展道路，要坚持绿色富国、绿色惠民。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）走绿色、循环、低碳发展之路，要坚持节约优先、保护优先、自然恢复为主的方针，大力倡导节能、环保、低碳、文明的绿色生产生活方式。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）建设生态文明，必须严守生态保护红线、环境质量底线、资源利用上线。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）建设资源节约型、环境友好型社会。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5.eps" descr="id:2147496961;FounderCES"/>
          <p:cNvPicPr/>
          <p:nvPr/>
        </p:nvPicPr>
        <p:blipFill>
          <a:blip r:embed="rId2"/>
          <a:stretch>
            <a:fillRect/>
          </a:stretch>
        </p:blipFill>
        <p:spPr>
          <a:xfrm>
            <a:off x="487208" y="1379316"/>
            <a:ext cx="1420282" cy="319647"/>
          </a:xfrm>
          <a:prstGeom prst="rect">
            <a:avLst/>
          </a:prstGeom>
        </p:spPr>
      </p:pic>
    </p:spTree>
    <p:extLst>
      <p:ext uri="{BB962C8B-B14F-4D97-AF65-F5344CB8AC3E}">
        <p14:creationId xmlns:p14="http://schemas.microsoft.com/office/powerpoint/2010/main" val="13712156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绿</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水青山就是金山银山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）要处理好经济发展与生态环境保护的关系。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）保护生态环境就是保护生产力，改善生态环境就是发展生产力。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）我们既要绿水青山，也要金山银山。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）宁要绿水青山，不要金山银山。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）绿水青山就是金山银山。</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6.eps" descr="id:2147496968;FounderCES"/>
          <p:cNvPicPr/>
          <p:nvPr/>
        </p:nvPicPr>
        <p:blipFill>
          <a:blip r:embed="rId2"/>
          <a:stretch>
            <a:fillRect/>
          </a:stretch>
        </p:blipFill>
        <p:spPr>
          <a:xfrm>
            <a:off x="478582" y="1579011"/>
            <a:ext cx="1367803" cy="307720"/>
          </a:xfrm>
          <a:prstGeom prst="rect">
            <a:avLst/>
          </a:prstGeom>
        </p:spPr>
      </p:pic>
    </p:spTree>
    <p:extLst>
      <p:ext uri="{BB962C8B-B14F-4D97-AF65-F5344CB8AC3E}">
        <p14:creationId xmlns:p14="http://schemas.microsoft.com/office/powerpoint/2010/main" val="1644435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455540" y="747452"/>
            <a:ext cx="11279332" cy="529936"/>
          </a:xfrm>
          <a:prstGeom prst="rect">
            <a:avLst/>
          </a:prstGeom>
        </p:spPr>
      </p:pic>
      <p:pic>
        <p:nvPicPr>
          <p:cNvPr id="2" name="图片 1"/>
          <p:cNvPicPr>
            <a:picLocks noChangeAspect="1"/>
          </p:cNvPicPr>
          <p:nvPr/>
        </p:nvPicPr>
        <p:blipFill>
          <a:blip r:embed="rId3"/>
          <a:stretch>
            <a:fillRect/>
          </a:stretch>
        </p:blipFill>
        <p:spPr>
          <a:xfrm>
            <a:off x="2262660" y="1393519"/>
            <a:ext cx="7665092" cy="5074450"/>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822156" y="3892816"/>
            <a:ext cx="1077915" cy="976344"/>
          </a:xfrm>
          <a:prstGeom prst="rect">
            <a:avLst/>
          </a:prstGeom>
        </p:spPr>
      </p:pic>
      <p:pic>
        <p:nvPicPr>
          <p:cNvPr id="5" name="图片 4"/>
          <p:cNvPicPr>
            <a:picLocks noChangeAspect="1"/>
          </p:cNvPicPr>
          <p:nvPr/>
        </p:nvPicPr>
        <p:blipFill>
          <a:blip r:embed="rId5">
            <a:clrChange>
              <a:clrFrom>
                <a:srgbClr val="FFFFFF"/>
              </a:clrFrom>
              <a:clrTo>
                <a:srgbClr val="FFFFFF">
                  <a:alpha val="0"/>
                </a:srgbClr>
              </a:clrTo>
            </a:clrChange>
          </a:blip>
          <a:stretch>
            <a:fillRect/>
          </a:stretch>
        </p:blipFill>
        <p:spPr>
          <a:xfrm>
            <a:off x="1840440" y="4355110"/>
            <a:ext cx="446968" cy="124157"/>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2862322"/>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描</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绘</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美丽中国</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的时代图景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）美丽中国，不仅山清水秀、天蓝地绿，而且是留住乡愁、守望相助的生</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）走绿色发展道路，建设资源节约型、环境友好型社会。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）实现经济繁荣、生态良好、人民幸福。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7.eps" descr="id:2147496975;FounderCES"/>
          <p:cNvPicPr/>
          <p:nvPr/>
        </p:nvPicPr>
        <p:blipFill>
          <a:blip r:embed="rId2"/>
          <a:stretch>
            <a:fillRect/>
          </a:stretch>
        </p:blipFill>
        <p:spPr>
          <a:xfrm>
            <a:off x="478582" y="1765522"/>
            <a:ext cx="1367803" cy="307720"/>
          </a:xfrm>
          <a:prstGeom prst="rect">
            <a:avLst/>
          </a:prstGeom>
        </p:spPr>
      </p:pic>
    </p:spTree>
    <p:extLst>
      <p:ext uri="{BB962C8B-B14F-4D97-AF65-F5344CB8AC3E}">
        <p14:creationId xmlns:p14="http://schemas.microsoft.com/office/powerpoint/2010/main" val="42574510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0857"/>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青</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少年如何为建设美丽中国作贡献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）学习环保知识，增强环保意识。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）宣传节约资源、保护环境的重要性。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）参与环保活动，从小事做起，如光盘行动、节约用水等。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）同破坏生态环境的行为作斗争。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8.eps" descr="id:2147496982;FounderCES"/>
          <p:cNvPicPr/>
          <p:nvPr/>
        </p:nvPicPr>
        <p:blipFill>
          <a:blip r:embed="rId2"/>
          <a:stretch>
            <a:fillRect/>
          </a:stretch>
        </p:blipFill>
        <p:spPr>
          <a:xfrm>
            <a:off x="478582" y="1703785"/>
            <a:ext cx="1314846" cy="295793"/>
          </a:xfrm>
          <a:prstGeom prst="rect">
            <a:avLst/>
          </a:prstGeom>
        </p:spPr>
      </p:pic>
    </p:spTree>
    <p:extLst>
      <p:ext uri="{BB962C8B-B14F-4D97-AF65-F5344CB8AC3E}">
        <p14:creationId xmlns:p14="http://schemas.microsoft.com/office/powerpoint/2010/main" val="35097039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754326"/>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中华文化是世界上最优秀的文化。（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a:t>
            </a:r>
          </a:p>
          <a:p>
            <a:pPr hangingPunct="0">
              <a:spcAft>
                <a:spcPts val="0"/>
              </a:spcAft>
              <a:tabLst>
                <a:tab pos="2700655" algn="l"/>
                <a:tab pos="5581015" algn="l"/>
                <a:tab pos="8461375" algn="l"/>
              </a:tabLs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5" name="矩形 4"/>
          <p:cNvSpPr/>
          <p:nvPr/>
        </p:nvSpPr>
        <p:spPr>
          <a:xfrm>
            <a:off x="5735166" y="1675293"/>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6" name="内容占位符 1"/>
          <p:cNvSpPr txBox="1">
            <a:spLocks/>
          </p:cNvSpPr>
          <p:nvPr/>
        </p:nvSpPr>
        <p:spPr bwMode="auto">
          <a:xfrm>
            <a:off x="360854" y="2036600"/>
            <a:ext cx="1125966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各民族文化存在差异，各有千秋，但没有优劣之分，任何民族文化的精华都属于人类共同的文明成果</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23678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我们要继承和弘扬一切中华文化。（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5735166" y="3366119"/>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9" name="矩形 8"/>
          <p:cNvSpPr/>
          <p:nvPr/>
        </p:nvSpPr>
        <p:spPr>
          <a:xfrm>
            <a:off x="1342678" y="3823834"/>
            <a:ext cx="5134739" cy="461665"/>
          </a:xfrm>
          <a:prstGeom prst="rect">
            <a:avLst/>
          </a:prstGeom>
        </p:spPr>
        <p:txBody>
          <a:bodyPr wrap="none">
            <a:spAutoFit/>
          </a:bodyPr>
          <a:lstStyle/>
          <a:p>
            <a:r>
              <a:rPr lang="zh-CN" altLang="zh-CN" sz="2400">
                <a:cs typeface="Times New Roman" panose="02020603050405020304" pitchFamily="18" charset="0"/>
              </a:rPr>
              <a:t>我们要继承和弘扬中华优秀传统文化</a:t>
            </a:r>
            <a:endParaRPr lang="zh-CN" altLang="en-US"/>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00823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）在已知的世界四大古文字体系中，尤以殷墟甲骨文为代表的中国古文字体系穿越时空，延续至今。由此，我们可以感受</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中华文化源远流长、博大精深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中华文化薪火相传、历久弥新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独具特色的汉字是中华文化的精髓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要弘扬中华优秀传统文化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坚定文化自信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8814258" y="255627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algn="dist"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）在年轻一代的消费者看来，凡是运用了中国传统元素并符合现代社会生活环境和当代中国人审美的，都可以归类为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新中式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。水墨、太极等中式元素经改良创新后，广泛应用在家居、建筑等领域，受到不少消费者的青睐。这</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新中式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受到青睐源于消费者对中华优秀传统文化的热爱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传统文化与现代生活相结合能产生世界上最优秀的文化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新中式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日益彰显中华优秀传统文化的新魅力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任何传统文化都必须在社会发展过程中进行改良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98662" y="251014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本题考查传承中华优秀传统文化。</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新中式</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将中国传统元素进行改良创新后受到大众的青睐，表明消费者对中华优秀传统文化的热爱，也彰显了中华优秀传统文化的新魅力，</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正确；传统文化与现代生活相结合产生</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新中式</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，但不能说是世界上最优秀的文化，</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错误；对于传统文化，我们要取其精华、去其糟粕，</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宿迁中考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富强、民主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民惟邦本，本固邦宁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民为贵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的质朴理想；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公正、法治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汲取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奉法者强则国强，奉法者弱则国弱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的崇法思想；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诚信、友善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人而无信，不知其可也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仁者爱人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的价值追求</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对此，下列理解正确的是（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赓续文化血脉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固守中华文化基因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文化多样性是人类社会的基本特征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借鉴优秀外来文化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促进世界文明交流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中华优秀传统文化为社会主义核心价值观提供丰富滋养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324398" y="2824500"/>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7031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连云港中考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因自愿实施紧急救助行为造成受助人损害的，救助人不承担民事责任。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民法典这一规定（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引领了守法光荣、违法可耻的风尚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有利于弘扬社会主义核心价值观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有助于将中华传统美德上升为法律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体现出维护公平正义的价值追求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159102" y="1997546"/>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）党的十八大以来，以习近平同志为核心的党中央大力推进、持续深化社会主义核心价值观培育和弘扬，一系列推动社会主义核心价值观培根铸魂的顶层设计相继出台。这说明（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社会主义核心价值观在不同历史时期有不同表现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中国共产党领导是中国特色社会主义最本质的特征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社会主义核心价值观植根于中华优秀文化的沃土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我们应践行社会主义核心价值观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筑牢中国价值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545535" y="2351849"/>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0857"/>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）八十多岁的匡先生在体检途中摔倒在地，恰好路过的小许同学毫不犹豫地将匡先生搀扶起来，并陪同匡先生去医院检查，全程悉心照料。小许的行为（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折射出自强不息的奋进品格</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诠释了美德的力量在于践行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印证了律己宽人的处事准则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表明中华民族精神与时俱进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81410" y="2709274"/>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1868296" y="1116660"/>
            <a:ext cx="9195462" cy="4624679"/>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478582" y="2708920"/>
            <a:ext cx="1077915" cy="976344"/>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1488240" y="3197092"/>
            <a:ext cx="446968" cy="124157"/>
          </a:xfrm>
          <a:prstGeom prst="rect">
            <a:avLst/>
          </a:prstGeom>
        </p:spPr>
      </p:pic>
    </p:spTree>
    <p:extLst>
      <p:ext uri="{BB962C8B-B14F-4D97-AF65-F5344CB8AC3E}">
        <p14:creationId xmlns:p14="http://schemas.microsoft.com/office/powerpoint/2010/main" val="33878370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遂宁中考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）历史深刻表明，爱国主义自古以来就流淌在中华民族血脉之中，去不掉，打不破，灭不了，是中国人民和中华民族维护民族独立和民族尊严的强大精神动力。下列诗句与这句话蕴含的思想一致的是（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同是天涯沦落人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相逢何必曾相识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死去元知万事空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但悲不见九州同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窗含西岭千秋雪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门泊东吴万里船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一寸丹心图报国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两行清泪为思亲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895406" y="2342149"/>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200864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）输电铁塔是鸟类喜欢的筑巢地点。近年来，电网工作人员在铁塔上搭建人工鸟巢、进行局部绝缘化处理，由防鸟驱鸟变为护线爱鸟，确保鸟类和电网都安全。这体现了（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绿色惠民是最普惠的民生福祉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人与自然可以和谐共生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保护环境要坚持自然恢复为主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绿水青山就是金山银山</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46934" y="2473799"/>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）根据图中的信息可以推断，我国（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水资源总量十分丰富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水资源开发不尽合理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生态环境总体有改善</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用水效率和效益提升</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szjzz04.jpg" descr="id:2147497003;FounderCES"/>
          <p:cNvPicPr/>
          <p:nvPr/>
        </p:nvPicPr>
        <p:blipFill>
          <a:blip r:embed="rId2"/>
          <a:stretch>
            <a:fillRect/>
          </a:stretch>
        </p:blipFill>
        <p:spPr>
          <a:xfrm>
            <a:off x="4439022" y="1340768"/>
            <a:ext cx="3905885" cy="2096770"/>
          </a:xfrm>
          <a:prstGeom prst="rect">
            <a:avLst/>
          </a:prstGeom>
        </p:spPr>
      </p:pic>
      <p:sp>
        <p:nvSpPr>
          <p:cNvPr id="5" name="矩形 4"/>
          <p:cNvSpPr/>
          <p:nvPr/>
        </p:nvSpPr>
        <p:spPr>
          <a:xfrm>
            <a:off x="7987664" y="870477"/>
            <a:ext cx="407484" cy="461665"/>
          </a:xfrm>
          <a:prstGeom prst="rect">
            <a:avLst/>
          </a:prstGeom>
        </p:spPr>
        <p:txBody>
          <a:bodyPr wrap="none">
            <a:spAutoFit/>
          </a:bodyPr>
          <a:lstStyle/>
          <a:p>
            <a:r>
              <a:rPr lang="en-US" altLang="zh-CN" sz="2400"/>
              <a:t>D</a:t>
            </a:r>
            <a:endParaRPr lang="zh-CN" altLang="en-US"/>
          </a:p>
        </p:txBody>
      </p:sp>
      <p:sp>
        <p:nvSpPr>
          <p:cNvPr id="6" name="内容占位符 1"/>
          <p:cNvSpPr txBox="1">
            <a:spLocks/>
          </p:cNvSpPr>
          <p:nvPr/>
        </p:nvSpPr>
        <p:spPr bwMode="auto">
          <a:xfrm>
            <a:off x="513254" y="3517081"/>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本题考查坚持绿色发展道路。题干的数据显示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年我国用水总量保持在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6000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亿立方米左右，与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2014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年相比，</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年万元国内生产总值用水量下降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41</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％、万元工业增加值用水量下降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55</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％，体现了我国用水效率和效益提升，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符合题意；材料没有体现我国水资源总量十分丰富、水资源开发不尽合理、生态环境总体有改善，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8026"/>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）从以下对话中可以看出，关停小水电站的原因是（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小水电站的经济效益不明显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该地区水资源总量十分丰富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发展经济不能以牺牲环境为代价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该地区人们的节水意识不断增强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m26.jpg" descr="id:2147497010;FounderCES"/>
          <p:cNvPicPr/>
          <p:nvPr/>
        </p:nvPicPr>
        <p:blipFill>
          <a:blip r:embed="rId2"/>
          <a:stretch>
            <a:fillRect/>
          </a:stretch>
        </p:blipFill>
        <p:spPr>
          <a:xfrm>
            <a:off x="5516668" y="2058657"/>
            <a:ext cx="4394962" cy="2306447"/>
          </a:xfrm>
          <a:prstGeom prst="rect">
            <a:avLst/>
          </a:prstGeom>
        </p:spPr>
      </p:pic>
      <p:sp>
        <p:nvSpPr>
          <p:cNvPr id="5" name="矩形 4"/>
          <p:cNvSpPr/>
          <p:nvPr/>
        </p:nvSpPr>
        <p:spPr>
          <a:xfrm>
            <a:off x="10267940" y="1596992"/>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46975"/>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街舞选手在国际街舞比赛中获得优异成绩。他们将少林功夫的窝心拳、太极拳的野马分鬃等中华武术动作与街舞巧妙结合，赋予街舞新的内涵和魅力，让外国观众看到了不一样的街舞。中国式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新街舞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表明青少年要自觉树立理想信念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体现文化具有多样性的特点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说明文化背景相同才能相互理解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创新了中华文化的表达方式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328322" y="2060817"/>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5444"/>
            <a:ext cx="11485848" cy="3970318"/>
          </a:xfrm>
        </p:spPr>
        <p:txBody>
          <a:bodyPr/>
          <a:lstStyle/>
          <a:p>
            <a:pPr hangingPunct="0">
              <a:spcAft>
                <a:spcPts val="0"/>
              </a:spcAft>
              <a:tabLst>
                <a:tab pos="2873375" algn="l"/>
                <a:tab pos="5580063"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月开始实施的《快递暂行条例》，要求快递包装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瘦身增绿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见下图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）。这样做有利于（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2873375" algn="l"/>
                <a:tab pos="5580063" algn="l"/>
                <a:tab pos="8461375"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商快件不再二次包装比例超过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2873375" algn="l"/>
                <a:tab pos="5580063" algn="l"/>
                <a:tab pos="8461375"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智</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能装箱技术让包装耗材减量达到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2873375" algn="l"/>
                <a:tab pos="5580063" algn="l"/>
                <a:tab pos="8461375"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中转环节循环包装实现全覆盖</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873375" algn="l"/>
                <a:tab pos="5580063"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促进我国人口的均衡发展</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实现人与自然的和谐共生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873375" algn="l"/>
                <a:tab pos="5580063"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确保快递行业的绿色发展</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提高快递人员的收入水平</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214886" y="1988840"/>
            <a:ext cx="5400600" cy="1512168"/>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6311230" y="1342100"/>
            <a:ext cx="389850" cy="461665"/>
          </a:xfrm>
          <a:prstGeom prst="rect">
            <a:avLst/>
          </a:prstGeom>
        </p:spPr>
        <p:txBody>
          <a:bodyPr wrap="none">
            <a:spAutoFit/>
          </a:bodyPr>
          <a:lstStyle/>
          <a:p>
            <a:r>
              <a:rPr lang="en-US" altLang="zh-CN" sz="2400"/>
              <a:t>B</a:t>
            </a:r>
            <a:endParaRPr lang="zh-CN" altLang="en-US"/>
          </a:p>
        </p:txBody>
      </p:sp>
      <p:sp>
        <p:nvSpPr>
          <p:cNvPr id="6" name="内容占位符 1"/>
          <p:cNvSpPr txBox="1">
            <a:spLocks/>
          </p:cNvSpPr>
          <p:nvPr/>
        </p:nvSpPr>
        <p:spPr bwMode="auto">
          <a:xfrm>
            <a:off x="360854" y="4437112"/>
            <a:ext cx="11485848" cy="2148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本题考查坚持绿色发展。题干中的举措主要是为了节约资源、保护环境，有利于实现人与自然的和谐共生，促进快递行业的绿色发展，和我国人口的均衡发展没有直接关联，</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说法过于绝对，排除；快递包装</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瘦身增绿</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主要聚焦于环保方面，与快递人员的收入水平没有直接的因果联系，</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近年来，徐州餐饮烟火升腾，特色美食成为流量密码。某校同学以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留下徐州味道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为主题开展项目化学习活动，请你一起参与。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项目一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寻觅味道</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老字号如一张张老照片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是城市独特的地域记忆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也是许多市民记忆里的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老味道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。驻留老味道的蜜三刀、桃酥等徐州传统中式糕点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是儿时的回忆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把子肉、辣汤等徐州老字号的美食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是持久的记忆。这些岁月沉淀下的韵味触动着人们的每一份味蕾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受到天南地北朋友们的喜爱。老字号是城市历史记忆的文化符号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也是城市发展的金字招牌。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）谈谈你对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老字号是城市历史记忆的文化符号，也是城市发展的金字招牌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的认识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文化是一个国家、一个民族的灵魂。老字号承载着城市的历史记忆，是城市独特地域文化的象征。</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老字号记录了城市在不同历史时期的饮食文化、传统手工艺等，代表着城市独特的精神标识，增添了城市人民的自信和自豪。</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老字号如同文化符号一般，能回溯城市的发展历程和文化脉络。</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老字号具有独特的品牌价值和影响力，能够吸引消费者，促进城市商业的发展，成为城市经济的重要支撑，是城市发展的金字招牌。</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3775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68000"/>
          </a:xfrm>
        </p:spPr>
        <p:txBody>
          <a:bodyPr/>
          <a:lstStyle/>
          <a:p>
            <a:pPr hangingPunct="0">
              <a:lnSpc>
                <a:spcPct val="140000"/>
              </a:lnSpc>
              <a:spcAft>
                <a:spcPts val="0"/>
              </a:spcAft>
              <a:tabLst>
                <a:tab pos="2700655" algn="l"/>
                <a:tab pos="5581015" algn="l"/>
                <a:tab pos="8461375" algn="l"/>
              </a:tabLst>
            </a:pP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项目二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留住味道</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老字号随着经济的发展和人们消费方式的变化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也会面临危机。截至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日本创业或成立已有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年以上历史的老字号企业破产案例达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其中也涉及一些食品企业。这些食品百年老店存在着因循守旧的特质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没有跟上消费者消费习惯的转型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销售模式单一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年轻人普遍不愿意从事传统工作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再加上受到新兴企业的冲击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曾经的百年老店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如今却遭遇</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破产潮</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。老字号是时代的烙印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是历史的味觉密码。徐州老字号若想长红、留住味道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这些日本老字号食品企业的破产对其有着深刻的警示作用。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）说出一些日本老字号食品企业的破产带给我们的警示。（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870659"/>
            <a:ext cx="11485848" cy="158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字号食品企业要在传承中进行创新，提高创新意识和能力；跟上市场发展，对消费者的需求进行调研并依据需求改良产品；通过网络等方式，拓宽销售渠道；鼓励年轻人加入，传承传统工艺；积极参与市场竞争，提高市场竞争力。</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41042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00071"/>
          </a:xfrm>
        </p:spPr>
        <p:txBody>
          <a:bodyPr/>
          <a:lstStyle/>
          <a:p>
            <a:pPr hangingPunct="0">
              <a:lnSpc>
                <a:spcPct val="120000"/>
              </a:lnSpc>
              <a:spcAft>
                <a:spcPts val="0"/>
              </a:spcAft>
              <a:tabLst>
                <a:tab pos="2700655" algn="l"/>
                <a:tab pos="5581015" algn="l"/>
                <a:tab pos="8461375" algn="l"/>
              </a:tabLst>
            </a:pPr>
            <a:r>
              <a:rPr lang="en-US" altLang="zh-CN" sz="23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项目三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留下品位</a:t>
            </a:r>
            <a:r>
              <a:rPr lang="en-US" altLang="zh-CN" sz="23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三让徐州</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的历史典故流传千古</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今天的徐州市民继续用行动书写着</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的故事。假期中</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为缓解交通压力、减少外地游客用餐排队的时间</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不少市民默默地选择留在家中</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把最美的风景、更好的美食体验让给外地游客</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本地市民让出的不仅是一片空间</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更是一种素养、一种品位。</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）你是如何理解</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的？日常生活中你将在哪些方面表现出这种品位？请写出一例</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348366"/>
            <a:ext cx="11485848" cy="302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以项目化学习活动为载体，考查传承中华优秀传统文化、创新、中华传统美德和尊重他人等知识，培养学生提取材料有效信息和运用所学知识分析、探究、解决问题的能力，增强政治认同，提高道德修养，塑造健全人格。第（</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）问，运用中华文化的重要性的知识，从体现类试题的角度作答即可。第（</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）问，提取材料关键词，根据老字号存在的问题，从做法类试题的角度作答即可。第（</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）问，第一小问，运用中华传统美德和尊重他人的知识，从</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是什么</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为什么</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的角度回答即可；第二小问是开放性主观题，答案符合题意、言之有理即可。</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20490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1130246"/>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华文化的特点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源远流长、博大精深。</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77349"/>
            <a:ext cx="1333452" cy="343501"/>
          </a:xfrm>
          <a:prstGeom prst="rect">
            <a:avLst/>
          </a:prstGeom>
        </p:spPr>
      </p:pic>
      <p:sp>
        <p:nvSpPr>
          <p:cNvPr id="5" name="内容占位符 1"/>
          <p:cNvSpPr txBox="1">
            <a:spLocks/>
          </p:cNvSpPr>
          <p:nvPr/>
        </p:nvSpPr>
        <p:spPr bwMode="auto">
          <a:xfrm>
            <a:off x="360854" y="2556913"/>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中华文化的价值</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）文化是一个国家、一个民族的灵魂。</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）中华文化积淀着中华民族最深层的精神追求，代表着中华民族独特的精神标识，为中华民族的伟大复兴提供精神动力。</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）中华文化独一无二的理念、智慧、气度、神韵，增添了中国人民和中华民族内心深处的自信和自豪。</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ZK考点2.eps" descr="id:2147494085;FounderCES"/>
          <p:cNvPicPr/>
          <p:nvPr/>
        </p:nvPicPr>
        <p:blipFill>
          <a:blip r:embed="rId4"/>
          <a:stretch>
            <a:fillRect/>
          </a:stretch>
        </p:blipFill>
        <p:spPr>
          <a:xfrm>
            <a:off x="478582" y="2728881"/>
            <a:ext cx="1241375" cy="319647"/>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连云港中考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）连云港是一座海滨城市，围绕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保护海洋环境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的主题，某班级同学们开展了实践探究活动。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81195" y="1919821"/>
            <a:ext cx="2559446" cy="3119326"/>
          </a:xfrm>
          <a:prstGeom prst="rect">
            <a:avLst/>
          </a:prstGeom>
        </p:spPr>
      </p:pic>
      <p:pic>
        <p:nvPicPr>
          <p:cNvPr id="4" name="图片 3"/>
          <p:cNvPicPr>
            <a:picLocks noChangeAspect="1"/>
          </p:cNvPicPr>
          <p:nvPr/>
        </p:nvPicPr>
        <p:blipFill>
          <a:blip r:embed="rId3"/>
          <a:stretch>
            <a:fillRect/>
          </a:stretch>
        </p:blipFill>
        <p:spPr>
          <a:xfrm>
            <a:off x="3092528" y="1970400"/>
            <a:ext cx="2617211" cy="3052672"/>
          </a:xfrm>
          <a:prstGeom prst="rect">
            <a:avLst/>
          </a:prstGeom>
        </p:spPr>
      </p:pic>
      <p:pic>
        <p:nvPicPr>
          <p:cNvPr id="5" name="图片 4"/>
          <p:cNvPicPr>
            <a:picLocks noChangeAspect="1"/>
          </p:cNvPicPr>
          <p:nvPr/>
        </p:nvPicPr>
        <p:blipFill>
          <a:blip r:embed="rId4"/>
          <a:stretch>
            <a:fillRect/>
          </a:stretch>
        </p:blipFill>
        <p:spPr>
          <a:xfrm>
            <a:off x="5824703" y="1968633"/>
            <a:ext cx="2648315" cy="3105995"/>
          </a:xfrm>
          <a:prstGeom prst="rect">
            <a:avLst/>
          </a:prstGeom>
        </p:spPr>
      </p:pic>
      <p:pic>
        <p:nvPicPr>
          <p:cNvPr id="6" name="图片 5"/>
          <p:cNvPicPr>
            <a:picLocks noChangeAspect="1"/>
          </p:cNvPicPr>
          <p:nvPr/>
        </p:nvPicPr>
        <p:blipFill>
          <a:blip r:embed="rId5"/>
          <a:stretch>
            <a:fillRect/>
          </a:stretch>
        </p:blipFill>
        <p:spPr>
          <a:xfrm>
            <a:off x="8436888" y="1619404"/>
            <a:ext cx="3530550" cy="3453797"/>
          </a:xfrm>
          <a:prstGeom prst="rect">
            <a:avLst/>
          </a:prstGeom>
        </p:spPr>
      </p:pic>
    </p:spTree>
    <p:extLst>
      <p:ext uri="{BB962C8B-B14F-4D97-AF65-F5344CB8AC3E}">
        <p14:creationId xmlns:p14="http://schemas.microsoft.com/office/powerpoint/2010/main" val="35275362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中的国家机关是如何各司其职，共同保护海洋环境的？（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17094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：立法机关依法行使立法权，使海洋环境保护有法可依。图</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：司法机关公正司法，让危害海洋生态环境的违法行为得到应有的处罚。</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8343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）请结合所学知识，谈谈你对图</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中青年人观点的理解。（</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42300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青年人的观点是合理的。伏季休渔虽影响了渔民的眼前利益，但能让海洋生态得到修复，实现人与自然和谐共生，有利于长远利益的发展；在当代中国，国家利益和人民利益是高度统一的，国家利益反映广大人民的共同需求，伏季休渔制度维护了国家利益，最终受益的还是人民。</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10079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26172"/>
            <a:ext cx="11485848" cy="1130246"/>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维护美丽海湾环境的建议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探索靠海吃海的新路子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的创意中任选其一，参照示例，完成任务。（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8248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维护美丽海湾环境的建议：</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设立海洋环保志愿者团队。</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定期组织海滩清洁</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活动。</a:t>
            </a:r>
            <a:endParaRPr lang="zh-CN" altLang="zh-CN" sz="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探索靠海吃海新路子的创意：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开展海洋主题文化节。</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打造海洋特色美食街。</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5408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4989"/>
            <a:ext cx="11485848" cy="390023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国特色社会主义文化的内涵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中国特色社会主义文化，源自于中华优秀传统文化，熔铸于革命文化和社会主义先进文化，植根于中国特色社会主义伟大实践。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名句点拨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来者落地生根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去者落叶归根</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比喻长期安家落户或者切切实实、一心一意地做好所从事的工作。</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落叶归根</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意思是飘落的枯叶掉落在树木根部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比喻事物有一定的归宿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多指客居他乡的人终要回到故乡。考查中华文化。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487208" y="1750629"/>
            <a:ext cx="1254300" cy="322683"/>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3346237"/>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什么要坚定文化自信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）文化自信是一个国家、一个民族对自身文化价值的充分肯定，是对自身文化生命力的坚定信念，是更基础、更广泛、更深厚的自信，是一个国家、一个民族发展中最基本、最深沉、最持久的力量。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）没有高度文化自信，没有文化繁荣兴盛，就没有中华民族伟大复兴。坚定文化自信，事关国运兴衰、文化安全和民族精神的传承发展。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4.eps" descr="id:2147494099;FounderCES"/>
          <p:cNvPicPr/>
          <p:nvPr/>
        </p:nvPicPr>
        <p:blipFill>
          <a:blip r:embed="rId2"/>
          <a:stretch>
            <a:fillRect/>
          </a:stretch>
        </p:blipFill>
        <p:spPr>
          <a:xfrm>
            <a:off x="478582" y="1888391"/>
            <a:ext cx="1254221" cy="322919"/>
          </a:xfrm>
          <a:prstGeom prst="rect">
            <a:avLst/>
          </a:prstGeom>
        </p:spPr>
      </p:pic>
    </p:spTree>
    <p:extLst>
      <p:ext uri="{BB962C8B-B14F-4D97-AF65-F5344CB8AC3E}">
        <p14:creationId xmlns:p14="http://schemas.microsoft.com/office/powerpoint/2010/main" val="32493654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如</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何坚定文化自信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发展中国特色社会主义文化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）坚持以马克思主义为指导，以习近平文化思想为引领。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）推动中华优秀传统文化创造性转化、创新性发展，继承革命文化，发展社会主义先进文化。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）不忘本来，吸收外来，面向未来，不断铸就中华文化新辉煌</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5.eps" descr="id:2147494106;FounderCES"/>
          <p:cNvPicPr/>
          <p:nvPr/>
        </p:nvPicPr>
        <p:blipFill>
          <a:blip r:embed="rId2"/>
          <a:stretch>
            <a:fillRect/>
          </a:stretch>
        </p:blipFill>
        <p:spPr>
          <a:xfrm>
            <a:off x="478582" y="1822604"/>
            <a:ext cx="1275773" cy="325372"/>
          </a:xfrm>
          <a:prstGeom prst="rect">
            <a:avLst/>
          </a:prstGeom>
        </p:spPr>
      </p:pic>
    </p:spTree>
    <p:extLst>
      <p:ext uri="{BB962C8B-B14F-4D97-AF65-F5344CB8AC3E}">
        <p14:creationId xmlns:p14="http://schemas.microsoft.com/office/powerpoint/2010/main" val="4098548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华传统美德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）特点：中华传统美德内涵丰富，博大精深。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性：中华传统美德是中华文化的精髓，蕴含着丰富的道德资源，熔铸了中华民族坚定的民族志向、高尚的民族品格和远大的民族理想，是世代相传的民族智慧，是建设富强民主文明和谐美丽的社会主义现代化强国的精神力量。中华传统美德已经成为中华民族的一种文化基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）践行中华传统美德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美德的力量在于践行。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推进社会公德、职业道德、家庭美德、个人品德建设，青少年责无旁贷。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倡导向上向善、孝老爱亲、忠于祖国、忠于人民，青少年必须身体力行。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6.eps" descr="id:2147494113;FounderCES"/>
          <p:cNvPicPr/>
          <p:nvPr/>
        </p:nvPicPr>
        <p:blipFill>
          <a:blip r:embed="rId2"/>
          <a:stretch>
            <a:fillRect/>
          </a:stretch>
        </p:blipFill>
        <p:spPr>
          <a:xfrm>
            <a:off x="478582" y="920148"/>
            <a:ext cx="1292072" cy="332776"/>
          </a:xfrm>
          <a:prstGeom prst="rect">
            <a:avLst/>
          </a:prstGeom>
        </p:spPr>
      </p:pic>
    </p:spTree>
    <p:extLst>
      <p:ext uri="{BB962C8B-B14F-4D97-AF65-F5344CB8AC3E}">
        <p14:creationId xmlns:p14="http://schemas.microsoft.com/office/powerpoint/2010/main" val="14203790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11527"/>
          </a:xfrm>
        </p:spPr>
        <p:txBody>
          <a:bodyPr/>
          <a:lstStyle/>
          <a:p>
            <a:pPr hangingPunct="0">
              <a:lnSpc>
                <a:spcPct val="120000"/>
              </a:lnSpc>
            </a:pPr>
            <a:r>
              <a:rPr lang="en-US" altLang="zh-CN" smtClean="0"/>
              <a:t>                   </a:t>
            </a:r>
            <a:r>
              <a:rPr lang="zh-CN" altLang="zh-CN" smtClean="0"/>
              <a:t>中</a:t>
            </a:r>
            <a:r>
              <a:rPr lang="zh-CN" altLang="zh-CN"/>
              <a:t>华民族精神</a:t>
            </a:r>
          </a:p>
          <a:p>
            <a:pPr hangingPunct="0">
              <a:lnSpc>
                <a:spcPct val="120000"/>
              </a:lnSpc>
            </a:pPr>
            <a:r>
              <a:rPr lang="zh-CN" altLang="zh-CN"/>
              <a:t>（</a:t>
            </a:r>
            <a:r>
              <a:rPr lang="en-US" altLang="zh-CN"/>
              <a:t>1</a:t>
            </a:r>
            <a:r>
              <a:rPr lang="zh-CN" altLang="zh-CN"/>
              <a:t>）内涵、品格</a:t>
            </a:r>
          </a:p>
          <a:p>
            <a:pPr hangingPunct="0">
              <a:lnSpc>
                <a:spcPct val="120000"/>
              </a:lnSpc>
            </a:pPr>
            <a:r>
              <a:rPr lang="zh-CN" altLang="zh-CN"/>
              <a:t>以爱国主义为核心的团结统一、爱好和平、勤劳勇敢、自强不息的伟大民族精神。具有与时俱进的品格。</a:t>
            </a:r>
          </a:p>
          <a:p>
            <a:pPr hangingPunct="0">
              <a:lnSpc>
                <a:spcPct val="120000"/>
              </a:lnSpc>
            </a:pPr>
            <a:r>
              <a:rPr lang="zh-CN" altLang="zh-CN"/>
              <a:t>（</a:t>
            </a:r>
            <a:r>
              <a:rPr lang="en-US" altLang="zh-CN"/>
              <a:t>2</a:t>
            </a:r>
            <a:r>
              <a:rPr lang="zh-CN" altLang="zh-CN"/>
              <a:t>）中华民族精神在不同历史时期的表现</a:t>
            </a:r>
          </a:p>
          <a:p>
            <a:pPr hangingPunct="0">
              <a:lnSpc>
                <a:spcPct val="120000"/>
              </a:lnSpc>
            </a:pPr>
            <a:r>
              <a:rPr lang="en-US" altLang="zh-CN"/>
              <a:t>①</a:t>
            </a:r>
            <a:r>
              <a:rPr lang="zh-CN" altLang="zh-CN"/>
              <a:t>新民主主义革命时期：井冈山精神、长征精神、遵义会议精神、延安精神、西柏坡精神、红岩精神。</a:t>
            </a:r>
          </a:p>
          <a:p>
            <a:pPr hangingPunct="0">
              <a:lnSpc>
                <a:spcPct val="120000"/>
              </a:lnSpc>
            </a:pPr>
            <a:r>
              <a:rPr lang="en-US" altLang="zh-CN"/>
              <a:t>②</a:t>
            </a:r>
            <a:r>
              <a:rPr lang="zh-CN" altLang="zh-CN"/>
              <a:t>社会主义革命和建设时期：抗美援朝精神、红旗渠精神、大庆精神和铁人精神、雷锋精神、焦裕禄精神、</a:t>
            </a:r>
            <a:r>
              <a:rPr lang="en-US" altLang="zh-CN"/>
              <a:t>“</a:t>
            </a:r>
            <a:r>
              <a:rPr lang="zh-CN" altLang="zh-CN"/>
              <a:t>两弹一星</a:t>
            </a:r>
            <a:r>
              <a:rPr lang="en-US" altLang="zh-CN"/>
              <a:t>”</a:t>
            </a:r>
            <a:r>
              <a:rPr lang="zh-CN" altLang="zh-CN"/>
              <a:t>精神。</a:t>
            </a:r>
          </a:p>
          <a:p>
            <a:pPr hangingPunct="0">
              <a:lnSpc>
                <a:spcPct val="120000"/>
              </a:lnSpc>
            </a:pPr>
            <a:r>
              <a:rPr lang="en-US" altLang="zh-CN"/>
              <a:t>③</a:t>
            </a:r>
            <a:r>
              <a:rPr lang="zh-CN" altLang="zh-CN"/>
              <a:t>改革开放和社会主义现代化建设新时期：特区精神、抗洪精神、抗击</a:t>
            </a:r>
            <a:r>
              <a:rPr lang="en-US" altLang="zh-CN"/>
              <a:t>“</a:t>
            </a:r>
            <a:r>
              <a:rPr lang="zh-CN" altLang="zh-CN"/>
              <a:t>非典</a:t>
            </a:r>
            <a:r>
              <a:rPr lang="en-US" altLang="zh-CN"/>
              <a:t>”</a:t>
            </a:r>
            <a:r>
              <a:rPr lang="zh-CN" altLang="zh-CN"/>
              <a:t>精神、载人航天精神、抗震救灾精神。</a:t>
            </a:r>
          </a:p>
          <a:p>
            <a:pPr hangingPunct="0">
              <a:lnSpc>
                <a:spcPct val="120000"/>
              </a:lnSpc>
            </a:pPr>
            <a:r>
              <a:rPr lang="en-US" altLang="zh-CN"/>
              <a:t>④</a:t>
            </a:r>
            <a:r>
              <a:rPr lang="zh-CN" altLang="zh-CN"/>
              <a:t>中国特色社会主义新时代：探月精神、新时代北斗精神、伟大抗疫精神、脱贫攻坚精神、北京冬奥精神。</a:t>
            </a:r>
          </a:p>
        </p:txBody>
      </p:sp>
      <p:pic>
        <p:nvPicPr>
          <p:cNvPr id="3" name="ZK考点7.eps" descr="id:2147494120;FounderCES"/>
          <p:cNvPicPr/>
          <p:nvPr/>
        </p:nvPicPr>
        <p:blipFill>
          <a:blip r:embed="rId2"/>
          <a:stretch>
            <a:fillRect/>
          </a:stretch>
        </p:blipFill>
        <p:spPr>
          <a:xfrm>
            <a:off x="461330" y="836712"/>
            <a:ext cx="1345856" cy="343501"/>
          </a:xfrm>
          <a:prstGeom prst="rect">
            <a:avLst/>
          </a:prstGeom>
        </p:spPr>
      </p:pic>
    </p:spTree>
    <p:extLst>
      <p:ext uri="{BB962C8B-B14F-4D97-AF65-F5344CB8AC3E}">
        <p14:creationId xmlns:p14="http://schemas.microsoft.com/office/powerpoint/2010/main" val="312746818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648</TotalTime>
  <Words>6155</Words>
  <Application>Microsoft Office PowerPoint</Application>
  <PresentationFormat>自定义</PresentationFormat>
  <Paragraphs>223</Paragraphs>
  <Slides>42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42</vt:i4>
      </vt:variant>
    </vt:vector>
  </HeadingPairs>
  <TitlesOfParts>
    <vt:vector size="50"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609</cp:revision>
  <dcterms:created xsi:type="dcterms:W3CDTF">2020-11-06T05:24:00Z</dcterms:created>
  <dcterms:modified xsi:type="dcterms:W3CDTF">2025-11-15T09:00:52Z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